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IN Alternate Bol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>
      <p:cViewPr varScale="1">
        <p:scale>
          <a:sx n="82" d="100"/>
          <a:sy n="8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DIN Alternate Bold"/>
      </a:defRPr>
    </a:lvl1pPr>
    <a:lvl2pPr indent="228600" latinLnBrk="0">
      <a:defRPr sz="1200">
        <a:latin typeface="+mn-lt"/>
        <a:ea typeface="+mn-ea"/>
        <a:cs typeface="+mn-cs"/>
        <a:sym typeface="DIN Alternate Bold"/>
      </a:defRPr>
    </a:lvl2pPr>
    <a:lvl3pPr indent="457200" latinLnBrk="0">
      <a:defRPr sz="1200">
        <a:latin typeface="+mn-lt"/>
        <a:ea typeface="+mn-ea"/>
        <a:cs typeface="+mn-cs"/>
        <a:sym typeface="DIN Alternate Bold"/>
      </a:defRPr>
    </a:lvl3pPr>
    <a:lvl4pPr indent="685800" latinLnBrk="0">
      <a:defRPr sz="1200">
        <a:latin typeface="+mn-lt"/>
        <a:ea typeface="+mn-ea"/>
        <a:cs typeface="+mn-cs"/>
        <a:sym typeface="DIN Alternate Bold"/>
      </a:defRPr>
    </a:lvl4pPr>
    <a:lvl5pPr indent="914400" latinLnBrk="0">
      <a:defRPr sz="1200">
        <a:latin typeface="+mn-lt"/>
        <a:ea typeface="+mn-ea"/>
        <a:cs typeface="+mn-cs"/>
        <a:sym typeface="DIN Alternate Bold"/>
      </a:defRPr>
    </a:lvl5pPr>
    <a:lvl6pPr indent="1143000" latinLnBrk="0">
      <a:defRPr sz="1200">
        <a:latin typeface="+mn-lt"/>
        <a:ea typeface="+mn-ea"/>
        <a:cs typeface="+mn-cs"/>
        <a:sym typeface="DIN Alternate Bold"/>
      </a:defRPr>
    </a:lvl6pPr>
    <a:lvl7pPr indent="1371600" latinLnBrk="0">
      <a:defRPr sz="1200">
        <a:latin typeface="+mn-lt"/>
        <a:ea typeface="+mn-ea"/>
        <a:cs typeface="+mn-cs"/>
        <a:sym typeface="DIN Alternate Bold"/>
      </a:defRPr>
    </a:lvl7pPr>
    <a:lvl8pPr indent="1600200" latinLnBrk="0">
      <a:defRPr sz="1200">
        <a:latin typeface="+mn-lt"/>
        <a:ea typeface="+mn-ea"/>
        <a:cs typeface="+mn-cs"/>
        <a:sym typeface="DIN Alternate Bold"/>
      </a:defRPr>
    </a:lvl8pPr>
    <a:lvl9pPr indent="1828800" latinLnBrk="0">
      <a:defRPr sz="1200">
        <a:latin typeface="+mn-lt"/>
        <a:ea typeface="+mn-ea"/>
        <a:cs typeface="+mn-cs"/>
        <a:sym typeface="DIN Alternate Bold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36361" y="6404292"/>
            <a:ext cx="250440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DIN Alternate Bold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DIN Alternate Bold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0.png"/><Relationship Id="rId7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declining-birth-rates-concept-illustration-vector.jpg" descr="declining-birth-rates-concept-illustration-vecto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2206" y="1827253"/>
            <a:ext cx="13168128" cy="849755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2" name="Group 4"/>
          <p:cNvGrpSpPr/>
          <p:nvPr/>
        </p:nvGrpSpPr>
        <p:grpSpPr>
          <a:xfrm>
            <a:off x="666237" y="1237235"/>
            <a:ext cx="16800104" cy="4977050"/>
            <a:chOff x="-6683150" y="-466266"/>
            <a:chExt cx="16800103" cy="4977048"/>
          </a:xfrm>
        </p:grpSpPr>
        <p:sp>
          <p:nvSpPr>
            <p:cNvPr id="100" name="TextBox 3"/>
            <p:cNvSpPr txBox="1"/>
            <p:nvPr/>
          </p:nvSpPr>
          <p:spPr>
            <a:xfrm>
              <a:off x="-6683151" y="-466267"/>
              <a:ext cx="9908655" cy="1099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ctr">
                <a:lnSpc>
                  <a:spcPts val="8100"/>
                </a:lnSpc>
                <a:defRPr sz="9600">
                  <a:latin typeface="Impact"/>
                  <a:ea typeface="Impact"/>
                  <a:cs typeface="Impact"/>
                  <a:sym typeface="Impact"/>
                </a:defRPr>
              </a:lvl1pPr>
            </a:lstStyle>
            <a:p>
              <a:r>
                <a:t>Birth Rate Analysis</a:t>
              </a:r>
            </a:p>
          </p:txBody>
        </p:sp>
        <p:sp>
          <p:nvSpPr>
            <p:cNvPr id="101" name="TextBox 3"/>
            <p:cNvSpPr txBox="1"/>
            <p:nvPr/>
          </p:nvSpPr>
          <p:spPr>
            <a:xfrm>
              <a:off x="1772117" y="2349645"/>
              <a:ext cx="8344837" cy="21611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r">
                <a:lnSpc>
                  <a:spcPts val="8100"/>
                </a:lnSpc>
                <a:defRPr sz="7200">
                  <a:solidFill>
                    <a:schemeClr val="accent5"/>
                  </a:solidFill>
                  <a:latin typeface="Impact"/>
                  <a:ea typeface="Impact"/>
                  <a:cs typeface="Impact"/>
                  <a:sym typeface="Impact"/>
                </a:defRPr>
              </a:lvl1pPr>
            </a:lstStyle>
            <a:p>
              <a:r>
                <a:t>The Story of the Collapse of a Nation.</a:t>
              </a:r>
            </a:p>
          </p:txBody>
        </p:sp>
      </p:grpSp>
      <p:sp>
        <p:nvSpPr>
          <p:cNvPr id="103" name="GROUP 6:…"/>
          <p:cNvSpPr txBox="1"/>
          <p:nvPr/>
        </p:nvSpPr>
        <p:spPr>
          <a:xfrm>
            <a:off x="12425353" y="7321665"/>
            <a:ext cx="5202137" cy="181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25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GROUP 6: </a:t>
            </a:r>
          </a:p>
          <a:p>
            <a:pPr algn="r">
              <a:defRPr sz="25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Priscilla Morales, Josephine Robideau, Elphys Alvarez, Michael Cox, Eric Stewart-Alicea.</a:t>
            </a:r>
          </a:p>
        </p:txBody>
      </p:sp>
      <p:sp>
        <p:nvSpPr>
          <p:cNvPr id="104" name="Line"/>
          <p:cNvSpPr/>
          <p:nvPr/>
        </p:nvSpPr>
        <p:spPr>
          <a:xfrm>
            <a:off x="-360300" y="2605298"/>
            <a:ext cx="12151650" cy="1"/>
          </a:xfrm>
          <a:prstGeom prst="line">
            <a:avLst/>
          </a:prstGeom>
          <a:ln w="25400">
            <a:solidFill>
              <a:schemeClr val="accent5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image.png" descr="image.png"/>
          <p:cNvPicPr>
            <a:picLocks noChangeAspect="1"/>
          </p:cNvPicPr>
          <p:nvPr/>
        </p:nvPicPr>
        <p:blipFill>
          <a:blip r:embed="rId2"/>
          <a:srcRect t="10524"/>
          <a:stretch>
            <a:fillRect/>
          </a:stretch>
        </p:blipFill>
        <p:spPr>
          <a:xfrm>
            <a:off x="0" y="1378913"/>
            <a:ext cx="18288001" cy="9204329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extBox 4"/>
          <p:cNvSpPr txBox="1"/>
          <p:nvPr/>
        </p:nvSpPr>
        <p:spPr>
          <a:xfrm>
            <a:off x="3664224" y="100310"/>
            <a:ext cx="10959552" cy="112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Micro/Macro Economic Impact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5946AD-0C93-56B9-268C-E2DF37EC0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73" y="3463212"/>
            <a:ext cx="10062436" cy="650188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Box 8"/>
          <p:cNvSpPr txBox="1"/>
          <p:nvPr/>
        </p:nvSpPr>
        <p:spPr>
          <a:xfrm>
            <a:off x="644229" y="253648"/>
            <a:ext cx="12492651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rPr dirty="0"/>
              <a:t>Conclusion &amp; Future Research</a:t>
            </a:r>
          </a:p>
        </p:txBody>
      </p:sp>
      <p:pic>
        <p:nvPicPr>
          <p:cNvPr id="220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441" y="3046360"/>
            <a:ext cx="1107997" cy="1107997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traight Connector 13"/>
          <p:cNvSpPr/>
          <p:nvPr/>
        </p:nvSpPr>
        <p:spPr>
          <a:xfrm flipH="1">
            <a:off x="8458198" y="2909296"/>
            <a:ext cx="15410" cy="6653803"/>
          </a:xfrm>
          <a:prstGeom prst="line">
            <a:avLst/>
          </a:prstGeom>
          <a:ln>
            <a:solidFill>
              <a:srgbClr val="4A7EBB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23" name="Picture 15" descr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856" y="5802281"/>
            <a:ext cx="1371166" cy="1371166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TextBox 16"/>
          <p:cNvSpPr txBox="1"/>
          <p:nvPr/>
        </p:nvSpPr>
        <p:spPr>
          <a:xfrm>
            <a:off x="10206926" y="3053423"/>
            <a:ext cx="7827615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285750" indent="-285750">
              <a:buSzPct val="100000"/>
              <a:buFont typeface="DIN Alternate Bold"/>
              <a:buChar char="•"/>
              <a:defRPr sz="2400">
                <a:solidFill>
                  <a:srgbClr val="FFFFFF"/>
                </a:solidFill>
              </a:defRPr>
            </a:lvl1pPr>
          </a:lstStyle>
          <a:p>
            <a:r>
              <a:rPr sz="2000" dirty="0"/>
              <a:t>Conduct further research by including other countries. Assess whether countries that have provided more support to women have seen an improvement in Birth Rate.  </a:t>
            </a:r>
          </a:p>
        </p:txBody>
      </p:sp>
      <p:sp>
        <p:nvSpPr>
          <p:cNvPr id="225" name="TextBox 17"/>
          <p:cNvSpPr txBox="1"/>
          <p:nvPr/>
        </p:nvSpPr>
        <p:spPr>
          <a:xfrm>
            <a:off x="10334554" y="6159515"/>
            <a:ext cx="782761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285750" indent="-285750">
              <a:buSzPct val="100000"/>
              <a:buFont typeface="DIN Alternate Bold"/>
              <a:buChar char="•"/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/>
              <a:t>Do you</a:t>
            </a:r>
            <a:r>
              <a:rPr lang="en-US" dirty="0"/>
              <a:t>r</a:t>
            </a:r>
            <a:r>
              <a:rPr dirty="0"/>
              <a:t> part in saving the country.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9793AE1-E758-B102-F956-AC79F3835B50}"/>
              </a:ext>
            </a:extLst>
          </p:cNvPr>
          <p:cNvGrpSpPr/>
          <p:nvPr/>
        </p:nvGrpSpPr>
        <p:grpSpPr>
          <a:xfrm>
            <a:off x="139163" y="3124715"/>
            <a:ext cx="8209227" cy="1498912"/>
            <a:chOff x="127503" y="3046360"/>
            <a:chExt cx="8209227" cy="1498912"/>
          </a:xfrm>
        </p:grpSpPr>
        <p:sp>
          <p:nvSpPr>
            <p:cNvPr id="216" name="Freeform 2"/>
            <p:cNvSpPr/>
            <p:nvPr/>
          </p:nvSpPr>
          <p:spPr>
            <a:xfrm>
              <a:off x="4610747" y="3046360"/>
              <a:ext cx="861975" cy="1392228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pic>
          <p:nvPicPr>
            <p:cNvPr id="217" name="Picture 10" descr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7503" y="3113386"/>
              <a:ext cx="1370391" cy="137039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7" name="TextBox 19"/>
            <p:cNvSpPr txBox="1"/>
            <p:nvPr/>
          </p:nvSpPr>
          <p:spPr>
            <a:xfrm>
              <a:off x="1697093" y="3221833"/>
              <a:ext cx="2567336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marL="285750" indent="-285750">
                <a:buSzPct val="100000"/>
                <a:buFont typeface="DIN Alternate Bold"/>
                <a:buChar char="•"/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rPr sz="2000" dirty="0"/>
                <a:t>Birth Rate has been declining for many years now without an improvement.</a:t>
              </a:r>
            </a:p>
          </p:txBody>
        </p:sp>
        <p:sp>
          <p:nvSpPr>
            <p:cNvPr id="228" name="TextBox 20"/>
            <p:cNvSpPr txBox="1"/>
            <p:nvPr/>
          </p:nvSpPr>
          <p:spPr>
            <a:xfrm>
              <a:off x="5582533" y="3077151"/>
              <a:ext cx="2754197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marL="285750" indent="-285750">
                <a:buSzPct val="100000"/>
                <a:buFont typeface="DIN Alternate Bold"/>
                <a:buChar char="•"/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rPr sz="2000" dirty="0"/>
                <a:t>We discovered many relationships in the economy, social, and education.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23A2A1A-9B53-CC24-959A-2BFB064339EF}"/>
              </a:ext>
            </a:extLst>
          </p:cNvPr>
          <p:cNvGrpSpPr/>
          <p:nvPr/>
        </p:nvGrpSpPr>
        <p:grpSpPr>
          <a:xfrm>
            <a:off x="280356" y="5238155"/>
            <a:ext cx="8068034" cy="4227822"/>
            <a:chOff x="280356" y="5238155"/>
            <a:chExt cx="8068034" cy="4227822"/>
          </a:xfrm>
        </p:grpSpPr>
        <p:pic>
          <p:nvPicPr>
            <p:cNvPr id="218" name="Picture 11" descr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0356" y="5238155"/>
              <a:ext cx="1578975" cy="15789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19" name="Picture 2" descr="Picture 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36854" y="5372549"/>
              <a:ext cx="1310187" cy="131018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TextBox 18"/>
            <p:cNvSpPr txBox="1"/>
            <p:nvPr/>
          </p:nvSpPr>
          <p:spPr>
            <a:xfrm>
              <a:off x="6056851" y="5343907"/>
              <a:ext cx="2291539" cy="16312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marL="285750" indent="-285750">
                <a:buSzPct val="100000"/>
                <a:buFont typeface="DIN Alternate Bold"/>
                <a:buChar char="•"/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rPr sz="2000" dirty="0"/>
                <a:t>There should be additional support to encourage people to build families.</a:t>
              </a:r>
            </a:p>
          </p:txBody>
        </p:sp>
        <p:sp>
          <p:nvSpPr>
            <p:cNvPr id="229" name="TextBox 21"/>
            <p:cNvSpPr txBox="1"/>
            <p:nvPr/>
          </p:nvSpPr>
          <p:spPr>
            <a:xfrm>
              <a:off x="1843276" y="5372549"/>
              <a:ext cx="2835926" cy="409342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 marL="285750" indent="-285750">
                <a:buSzPct val="100000"/>
                <a:buFont typeface="DIN Alternate Bold"/>
                <a:buChar char="•"/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rPr sz="2000" dirty="0"/>
                <a:t>Working conditions should support both men and women better in order to increase family creation. </a:t>
              </a:r>
              <a:endParaRPr lang="en-US" sz="2000" dirty="0"/>
            </a:p>
            <a:p>
              <a:r>
                <a:rPr sz="2000" dirty="0"/>
                <a:t>Businesses should provide same support to men in order to remove the responsibility of women being the main child support system. 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EC428EE-EA78-D124-F28A-414F921AA21E}"/>
              </a:ext>
            </a:extLst>
          </p:cNvPr>
          <p:cNvSpPr txBox="1"/>
          <p:nvPr/>
        </p:nvSpPr>
        <p:spPr>
          <a:xfrm>
            <a:off x="2021768" y="1421686"/>
            <a:ext cx="14244464" cy="9541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70C0"/>
                </a:solidFill>
                <a:effectLst/>
                <a:latin typeface="Slack-Lato"/>
              </a:rPr>
              <a:t>We found the strongest correlation between birth rate and  women pursuing higher education (r= 0.86), Annual Income 25 to 34 (r = -0.94) &amp; Annual Home Sale Price (r = -0.93).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6E1309-084E-9F6C-BB63-E7A87928E1D8}"/>
              </a:ext>
            </a:extLst>
          </p:cNvPr>
          <p:cNvSpPr txBox="1"/>
          <p:nvPr/>
        </p:nvSpPr>
        <p:spPr>
          <a:xfrm>
            <a:off x="0" y="2434264"/>
            <a:ext cx="91440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Conclusion: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243999-0580-9557-B66F-E8922F0F6C68}"/>
              </a:ext>
            </a:extLst>
          </p:cNvPr>
          <p:cNvSpPr txBox="1"/>
          <p:nvPr/>
        </p:nvSpPr>
        <p:spPr>
          <a:xfrm>
            <a:off x="8564880" y="2492735"/>
            <a:ext cx="91440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Future Research: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C55F08-013B-00BC-F270-AB00925529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1442" y="7319677"/>
            <a:ext cx="6502400" cy="2146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2" name="TextBox 3"/>
          <p:cNvSpPr txBox="1"/>
          <p:nvPr/>
        </p:nvSpPr>
        <p:spPr>
          <a:xfrm>
            <a:off x="6107269" y="3906630"/>
            <a:ext cx="6073463" cy="1029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100"/>
              </a:lnSpc>
              <a:defRPr sz="7200">
                <a:solidFill>
                  <a:srgbClr val="FFFFFF"/>
                </a:solidFill>
              </a:defRPr>
            </a:lvl1pPr>
          </a:lstStyle>
          <a:p>
            <a:r>
              <a:t>Thank You!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reeform 3"/>
          <p:cNvSpPr/>
          <p:nvPr/>
        </p:nvSpPr>
        <p:spPr>
          <a:xfrm>
            <a:off x="-5972392" y="2598905"/>
            <a:ext cx="13867858" cy="1386785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0" name="Freeform 9"/>
          <p:cNvSpPr/>
          <p:nvPr/>
        </p:nvSpPr>
        <p:spPr>
          <a:xfrm>
            <a:off x="13900097" y="-3632307"/>
            <a:ext cx="8775807" cy="877580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7" name="TextBox 19"/>
          <p:cNvSpPr txBox="1"/>
          <p:nvPr/>
        </p:nvSpPr>
        <p:spPr>
          <a:xfrm>
            <a:off x="502919" y="281310"/>
            <a:ext cx="8442961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Why do we care?</a:t>
            </a:r>
          </a:p>
        </p:txBody>
      </p:sp>
      <p:sp>
        <p:nvSpPr>
          <p:cNvPr id="118" name="TextBox 20"/>
          <p:cNvSpPr txBox="1"/>
          <p:nvPr/>
        </p:nvSpPr>
        <p:spPr>
          <a:xfrm>
            <a:off x="574990" y="1273446"/>
            <a:ext cx="11723690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r>
              <a:t>Interest and Worry in the U.S. Birth Rate has increased Overtime without any improvement.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85B954-BAFF-4ABA-3C75-174EC30FC741}"/>
              </a:ext>
            </a:extLst>
          </p:cNvPr>
          <p:cNvGrpSpPr/>
          <p:nvPr/>
        </p:nvGrpSpPr>
        <p:grpSpPr>
          <a:xfrm>
            <a:off x="1006505" y="3807534"/>
            <a:ext cx="16252796" cy="3538664"/>
            <a:chOff x="1006505" y="3807534"/>
            <a:chExt cx="16252796" cy="3538664"/>
          </a:xfrm>
        </p:grpSpPr>
        <p:sp>
          <p:nvSpPr>
            <p:cNvPr id="107" name="Freeform 5"/>
            <p:cNvSpPr/>
            <p:nvPr/>
          </p:nvSpPr>
          <p:spPr>
            <a:xfrm>
              <a:off x="1006505" y="3922192"/>
              <a:ext cx="5066792" cy="3424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61" y="21600"/>
                  </a:moveTo>
                  <a:lnTo>
                    <a:pt x="3239" y="21600"/>
                  </a:lnTo>
                  <a:cubicBezTo>
                    <a:pt x="1454" y="21600"/>
                    <a:pt x="0" y="20413"/>
                    <a:pt x="0" y="18955"/>
                  </a:cubicBezTo>
                  <a:lnTo>
                    <a:pt x="0" y="2645"/>
                  </a:lnTo>
                  <a:cubicBezTo>
                    <a:pt x="0" y="1187"/>
                    <a:pt x="1454" y="0"/>
                    <a:pt x="3239" y="0"/>
                  </a:cubicBezTo>
                  <a:lnTo>
                    <a:pt x="18361" y="0"/>
                  </a:lnTo>
                  <a:cubicBezTo>
                    <a:pt x="20146" y="0"/>
                    <a:pt x="21600" y="1187"/>
                    <a:pt x="21600" y="2645"/>
                  </a:cubicBezTo>
                  <a:lnTo>
                    <a:pt x="21600" y="18955"/>
                  </a:lnTo>
                  <a:cubicBezTo>
                    <a:pt x="21600" y="20413"/>
                    <a:pt x="20146" y="21600"/>
                    <a:pt x="18361" y="216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08" name="Freeform 6"/>
            <p:cNvSpPr/>
            <p:nvPr/>
          </p:nvSpPr>
          <p:spPr>
            <a:xfrm>
              <a:off x="2929794" y="4075795"/>
              <a:ext cx="1264604" cy="126460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09" name="Freeform 8"/>
            <p:cNvSpPr/>
            <p:nvPr/>
          </p:nvSpPr>
          <p:spPr>
            <a:xfrm>
              <a:off x="6516217" y="3922192"/>
              <a:ext cx="5066792" cy="3424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61" y="21600"/>
                  </a:moveTo>
                  <a:lnTo>
                    <a:pt x="3239" y="21600"/>
                  </a:lnTo>
                  <a:cubicBezTo>
                    <a:pt x="1454" y="21600"/>
                    <a:pt x="0" y="20413"/>
                    <a:pt x="0" y="18955"/>
                  </a:cubicBezTo>
                  <a:lnTo>
                    <a:pt x="0" y="2645"/>
                  </a:lnTo>
                  <a:cubicBezTo>
                    <a:pt x="0" y="1187"/>
                    <a:pt x="1454" y="0"/>
                    <a:pt x="3239" y="0"/>
                  </a:cubicBezTo>
                  <a:lnTo>
                    <a:pt x="18361" y="0"/>
                  </a:lnTo>
                  <a:cubicBezTo>
                    <a:pt x="20146" y="0"/>
                    <a:pt x="21600" y="1187"/>
                    <a:pt x="21600" y="2645"/>
                  </a:cubicBezTo>
                  <a:lnTo>
                    <a:pt x="21600" y="18955"/>
                  </a:lnTo>
                  <a:cubicBezTo>
                    <a:pt x="21600" y="20413"/>
                    <a:pt x="20146" y="21600"/>
                    <a:pt x="18361" y="216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11" name="Freeform 11"/>
            <p:cNvSpPr/>
            <p:nvPr/>
          </p:nvSpPr>
          <p:spPr>
            <a:xfrm>
              <a:off x="12192509" y="3807534"/>
              <a:ext cx="5066792" cy="3501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61" y="21600"/>
                  </a:moveTo>
                  <a:lnTo>
                    <a:pt x="3239" y="21600"/>
                  </a:lnTo>
                  <a:cubicBezTo>
                    <a:pt x="1454" y="21600"/>
                    <a:pt x="0" y="20413"/>
                    <a:pt x="0" y="18955"/>
                  </a:cubicBezTo>
                  <a:lnTo>
                    <a:pt x="0" y="2645"/>
                  </a:lnTo>
                  <a:cubicBezTo>
                    <a:pt x="0" y="1187"/>
                    <a:pt x="1454" y="0"/>
                    <a:pt x="3239" y="0"/>
                  </a:cubicBezTo>
                  <a:lnTo>
                    <a:pt x="18361" y="0"/>
                  </a:lnTo>
                  <a:cubicBezTo>
                    <a:pt x="20146" y="0"/>
                    <a:pt x="21600" y="1187"/>
                    <a:pt x="21600" y="2645"/>
                  </a:cubicBezTo>
                  <a:lnTo>
                    <a:pt x="21600" y="18955"/>
                  </a:lnTo>
                  <a:cubicBezTo>
                    <a:pt x="21600" y="20413"/>
                    <a:pt x="20146" y="21600"/>
                    <a:pt x="18361" y="216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12" name="Freeform 12"/>
            <p:cNvSpPr/>
            <p:nvPr/>
          </p:nvSpPr>
          <p:spPr>
            <a:xfrm>
              <a:off x="8511699" y="4073901"/>
              <a:ext cx="1264603" cy="126460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13" name="Freeform 13"/>
            <p:cNvSpPr/>
            <p:nvPr/>
          </p:nvSpPr>
          <p:spPr>
            <a:xfrm>
              <a:off x="14093603" y="4075795"/>
              <a:ext cx="1264604" cy="126460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miter lim="400000"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14" name="TextBox 14"/>
            <p:cNvSpPr txBox="1"/>
            <p:nvPr/>
          </p:nvSpPr>
          <p:spPr>
            <a:xfrm>
              <a:off x="1769928" y="5946587"/>
              <a:ext cx="3659018" cy="7232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lnSpc>
                  <a:spcPts val="2900"/>
                </a:lnSpc>
                <a:defRPr sz="2100">
                  <a:solidFill>
                    <a:srgbClr val="FFFFFF"/>
                  </a:solidFill>
                </a:defRPr>
              </a:lvl1pPr>
            </a:lstStyle>
            <a:p>
              <a:r>
                <a:t>We need the youth to contribute to Social Security Benefits.</a:t>
              </a:r>
            </a:p>
          </p:txBody>
        </p:sp>
        <p:sp>
          <p:nvSpPr>
            <p:cNvPr id="115" name="TextBox 15"/>
            <p:cNvSpPr txBox="1"/>
            <p:nvPr/>
          </p:nvSpPr>
          <p:spPr>
            <a:xfrm>
              <a:off x="7286911" y="6024898"/>
              <a:ext cx="3659019" cy="7232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lnSpc>
                  <a:spcPts val="2900"/>
                </a:lnSpc>
                <a:defRPr sz="210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The </a:t>
              </a:r>
              <a:r>
                <a:rPr lang="en-US" dirty="0"/>
                <a:t>y</a:t>
              </a:r>
              <a:r>
                <a:rPr dirty="0"/>
                <a:t>outh </a:t>
              </a:r>
              <a:r>
                <a:rPr lang="en-US" dirty="0"/>
                <a:t>c</a:t>
              </a:r>
              <a:r>
                <a:rPr dirty="0"/>
                <a:t>ontributes more to GDP than retired individuals. </a:t>
              </a:r>
            </a:p>
          </p:txBody>
        </p:sp>
        <p:sp>
          <p:nvSpPr>
            <p:cNvPr id="116" name="TextBox 16"/>
            <p:cNvSpPr txBox="1"/>
            <p:nvPr/>
          </p:nvSpPr>
          <p:spPr>
            <a:xfrm>
              <a:off x="12687744" y="6132534"/>
              <a:ext cx="4096208" cy="7232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lnSpc>
                  <a:spcPts val="2900"/>
                </a:lnSpc>
                <a:defRPr sz="2100">
                  <a:solidFill>
                    <a:srgbClr val="FFFFFF"/>
                  </a:solidFill>
                </a:defRPr>
              </a:lvl1pPr>
            </a:lstStyle>
            <a:p>
              <a:r>
                <a:t>We need to stay competitive with other nations.  </a:t>
              </a:r>
            </a:p>
          </p:txBody>
        </p:sp>
        <p:pic>
          <p:nvPicPr>
            <p:cNvPr id="119" name="Graphic 24" descr="Graphic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268704" y="4283512"/>
              <a:ext cx="914401" cy="9144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0" name="Graphic 26" descr="Graphic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82700" y="4249003"/>
              <a:ext cx="914401" cy="9144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1" name="Graphic 28" descr="Graphic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5693" y="4249003"/>
              <a:ext cx="914401" cy="914401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22" name="TextBox 14"/>
          <p:cNvSpPr txBox="1"/>
          <p:nvPr/>
        </p:nvSpPr>
        <p:spPr>
          <a:xfrm>
            <a:off x="3936172" y="8000876"/>
            <a:ext cx="9820696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3200">
                <a:solidFill>
                  <a:srgbClr val="FFFFFF"/>
                </a:solidFill>
              </a:defRPr>
            </a:lvl1pPr>
          </a:lstStyle>
          <a:p>
            <a:r>
              <a:rPr sz="3600" dirty="0"/>
              <a:t>Our goal is to identify variables that may have affected birth rate over the past 40 - 50 years.</a:t>
            </a:r>
          </a:p>
        </p:txBody>
      </p:sp>
      <p:pic>
        <p:nvPicPr>
          <p:cNvPr id="123" name="Graphic 31" descr="Graphic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5037" y="7951164"/>
            <a:ext cx="914401" cy="91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Graphic 33" descr="Graphic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93603" y="7974321"/>
            <a:ext cx="914401" cy="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B36C6B-6CDE-F9A5-C2BA-E8FFAA7DC375}"/>
              </a:ext>
            </a:extLst>
          </p:cNvPr>
          <p:cNvSpPr txBox="1"/>
          <p:nvPr/>
        </p:nvSpPr>
        <p:spPr>
          <a:xfrm>
            <a:off x="639703" y="2189456"/>
            <a:ext cx="17260839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D1D2D3"/>
                </a:solidFill>
                <a:effectLst/>
                <a:latin typeface="Slack-Lato"/>
              </a:rPr>
              <a:t>Definition: </a:t>
            </a:r>
            <a:r>
              <a:rPr lang="en-US" sz="2400" b="0" i="0" dirty="0">
                <a:solidFill>
                  <a:srgbClr val="D1D2D3"/>
                </a:solidFill>
                <a:effectLst/>
                <a:latin typeface="Slack-Lato"/>
              </a:rPr>
              <a:t>Crude birth rate indicates the number of live births occurring during the year, per 1,000 population estimated at midyear. </a:t>
            </a:r>
            <a:endParaRPr lang="en-US" sz="2400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download-1.png" descr="download-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21" y="2257257"/>
            <a:ext cx="10919119" cy="6756826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Prophet Analysis  - Birth Rate Forecast"/>
          <p:cNvSpPr txBox="1"/>
          <p:nvPr/>
        </p:nvSpPr>
        <p:spPr>
          <a:xfrm>
            <a:off x="960022" y="871648"/>
            <a:ext cx="9657716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rgbClr val="FF97D3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Prophet Analysis  - Birth Rate Forecast </a:t>
            </a:r>
          </a:p>
        </p:txBody>
      </p:sp>
      <p:sp>
        <p:nvSpPr>
          <p:cNvPr id="128" name="Analysis run using prophet module to forecast birth rate for the next 20 years, 2020 - 2040.…"/>
          <p:cNvSpPr txBox="1"/>
          <p:nvPr/>
        </p:nvSpPr>
        <p:spPr>
          <a:xfrm>
            <a:off x="11904762" y="2795949"/>
            <a:ext cx="5563933" cy="567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400">
                <a:solidFill>
                  <a:srgbClr val="FFFFFF"/>
                </a:solidFill>
              </a:defRPr>
            </a:pPr>
            <a:r>
              <a:t>Analysis run using prophet module to forecast birth rate for the next 20 years, 2020 - 2040. </a:t>
            </a:r>
          </a:p>
          <a:p>
            <a:pPr>
              <a:defRPr sz="3400">
                <a:solidFill>
                  <a:srgbClr val="FFFFFF"/>
                </a:solidFill>
              </a:defRPr>
            </a:pPr>
            <a:endParaRPr/>
          </a:p>
          <a:p>
            <a:pPr marL="340894" indent="-340894">
              <a:buSzPct val="100000"/>
              <a:buChar char="•"/>
              <a:defRPr sz="3400">
                <a:solidFill>
                  <a:srgbClr val="FFFFFF"/>
                </a:solidFill>
              </a:defRPr>
            </a:pPr>
            <a:r>
              <a:t>2019: 11.4 rate</a:t>
            </a:r>
          </a:p>
          <a:p>
            <a:pPr marL="340894" indent="-340894">
              <a:buSzPct val="100000"/>
              <a:buChar char="•"/>
              <a:defRPr sz="3400">
                <a:solidFill>
                  <a:srgbClr val="FFFFFF"/>
                </a:solidFill>
              </a:defRPr>
            </a:pPr>
            <a:r>
              <a:t>2040: 8.0 rate </a:t>
            </a:r>
          </a:p>
          <a:p>
            <a:pPr>
              <a:defRPr sz="3400">
                <a:solidFill>
                  <a:srgbClr val="FFFFFF"/>
                </a:solidFill>
              </a:defRPr>
            </a:pPr>
            <a:endParaRPr/>
          </a:p>
          <a:p>
            <a:pPr>
              <a:defRPr sz="3400">
                <a:solidFill>
                  <a:srgbClr val="FFFFFF"/>
                </a:solidFill>
              </a:defRPr>
            </a:pPr>
            <a:endParaRPr/>
          </a:p>
          <a:p>
            <a:pPr>
              <a:defRPr sz="3400">
                <a:solidFill>
                  <a:srgbClr val="FFFFFF"/>
                </a:solidFill>
              </a:defRPr>
            </a:pPr>
            <a:r>
              <a:t>Birth rate is predicted to continue to decline.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reeform 2"/>
          <p:cNvSpPr/>
          <p:nvPr/>
        </p:nvSpPr>
        <p:spPr>
          <a:xfrm rot="10800000">
            <a:off x="16234472" y="-1627309"/>
            <a:ext cx="5352249" cy="584583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1" name="TextBox 9"/>
          <p:cNvSpPr txBox="1"/>
          <p:nvPr/>
        </p:nvSpPr>
        <p:spPr>
          <a:xfrm>
            <a:off x="426720" y="398988"/>
            <a:ext cx="15453361" cy="179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solidFill>
                  <a:srgbClr val="FFFFFF"/>
                </a:solidFill>
              </a:defRPr>
            </a:pPr>
            <a:r>
              <a:t>METHODOLOGY: </a:t>
            </a:r>
          </a:p>
          <a:p>
            <a:pPr>
              <a:defRPr sz="4900">
                <a:solidFill>
                  <a:srgbClr val="FFFFFF"/>
                </a:solidFill>
              </a:defRPr>
            </a:pPr>
            <a:r>
              <a:t>DATA COLLECTION &amp; RESEARCH DESIGN</a:t>
            </a:r>
          </a:p>
        </p:txBody>
      </p:sp>
      <p:grpSp>
        <p:nvGrpSpPr>
          <p:cNvPr id="134" name="Group 14"/>
          <p:cNvGrpSpPr/>
          <p:nvPr/>
        </p:nvGrpSpPr>
        <p:grpSpPr>
          <a:xfrm>
            <a:off x="123986" y="3547132"/>
            <a:ext cx="6687591" cy="6092807"/>
            <a:chOff x="0" y="0"/>
            <a:chExt cx="8510131" cy="4303200"/>
          </a:xfrm>
        </p:grpSpPr>
        <p:sp>
          <p:nvSpPr>
            <p:cNvPr id="132" name="Freeform 6"/>
            <p:cNvSpPr/>
            <p:nvPr/>
          </p:nvSpPr>
          <p:spPr>
            <a:xfrm>
              <a:off x="0" y="-1"/>
              <a:ext cx="8510132" cy="4303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60" y="21600"/>
                  </a:moveTo>
                  <a:lnTo>
                    <a:pt x="1540" y="21600"/>
                  </a:lnTo>
                  <a:cubicBezTo>
                    <a:pt x="692" y="21600"/>
                    <a:pt x="0" y="20713"/>
                    <a:pt x="0" y="19624"/>
                  </a:cubicBezTo>
                  <a:lnTo>
                    <a:pt x="0" y="1976"/>
                  </a:lnTo>
                  <a:cubicBezTo>
                    <a:pt x="0" y="887"/>
                    <a:pt x="692" y="0"/>
                    <a:pt x="1540" y="0"/>
                  </a:cubicBezTo>
                  <a:lnTo>
                    <a:pt x="20060" y="0"/>
                  </a:lnTo>
                  <a:cubicBezTo>
                    <a:pt x="20908" y="0"/>
                    <a:pt x="21600" y="887"/>
                    <a:pt x="21600" y="1976"/>
                  </a:cubicBezTo>
                  <a:lnTo>
                    <a:pt x="21600" y="19624"/>
                  </a:lnTo>
                  <a:cubicBezTo>
                    <a:pt x="21600" y="20713"/>
                    <a:pt x="20908" y="21600"/>
                    <a:pt x="20060" y="2160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DCE6F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3" name="TextBox 11"/>
            <p:cNvSpPr txBox="1"/>
            <p:nvPr/>
          </p:nvSpPr>
          <p:spPr>
            <a:xfrm>
              <a:off x="755517" y="52036"/>
              <a:ext cx="6999095" cy="4525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800">
                  <a:solidFill>
                    <a:schemeClr val="accent2"/>
                  </a:solidFill>
                </a:defRPr>
              </a:lvl1pPr>
            </a:lstStyle>
            <a:p>
              <a:r>
                <a:t>Data Collection</a:t>
              </a:r>
            </a:p>
          </p:txBody>
        </p:sp>
      </p:grpSp>
      <p:grpSp>
        <p:nvGrpSpPr>
          <p:cNvPr id="137" name="Group 13"/>
          <p:cNvGrpSpPr/>
          <p:nvPr/>
        </p:nvGrpSpPr>
        <p:grpSpPr>
          <a:xfrm>
            <a:off x="12594627" y="3547129"/>
            <a:ext cx="4975672" cy="6092795"/>
            <a:chOff x="0" y="0"/>
            <a:chExt cx="4975671" cy="3357767"/>
          </a:xfrm>
        </p:grpSpPr>
        <p:sp>
          <p:nvSpPr>
            <p:cNvPr id="135" name="Freeform 10"/>
            <p:cNvSpPr/>
            <p:nvPr/>
          </p:nvSpPr>
          <p:spPr>
            <a:xfrm>
              <a:off x="0" y="-1"/>
              <a:ext cx="4975672" cy="3357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60" y="21600"/>
                  </a:moveTo>
                  <a:lnTo>
                    <a:pt x="1540" y="21600"/>
                  </a:lnTo>
                  <a:cubicBezTo>
                    <a:pt x="692" y="21600"/>
                    <a:pt x="0" y="20713"/>
                    <a:pt x="0" y="19624"/>
                  </a:cubicBezTo>
                  <a:lnTo>
                    <a:pt x="0" y="1976"/>
                  </a:lnTo>
                  <a:cubicBezTo>
                    <a:pt x="0" y="887"/>
                    <a:pt x="692" y="0"/>
                    <a:pt x="1540" y="0"/>
                  </a:cubicBezTo>
                  <a:lnTo>
                    <a:pt x="20060" y="0"/>
                  </a:lnTo>
                  <a:cubicBezTo>
                    <a:pt x="20908" y="0"/>
                    <a:pt x="21600" y="887"/>
                    <a:pt x="21600" y="1976"/>
                  </a:cubicBezTo>
                  <a:lnTo>
                    <a:pt x="21600" y="19624"/>
                  </a:lnTo>
                  <a:cubicBezTo>
                    <a:pt x="21600" y="20713"/>
                    <a:pt x="20908" y="21600"/>
                    <a:pt x="20060" y="2160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DCE6F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" name="TextBox 12"/>
            <p:cNvSpPr txBox="1"/>
            <p:nvPr/>
          </p:nvSpPr>
          <p:spPr>
            <a:xfrm>
              <a:off x="301358" y="124928"/>
              <a:ext cx="4075945" cy="353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800">
                  <a:solidFill>
                    <a:schemeClr val="accent2"/>
                  </a:solidFill>
                </a:defRPr>
              </a:lvl1pPr>
            </a:lstStyle>
            <a:p>
              <a:r>
                <a:t>Research Design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05F18B-BA8A-FA92-FE77-3E7B0EB76960}"/>
              </a:ext>
            </a:extLst>
          </p:cNvPr>
          <p:cNvGrpSpPr/>
          <p:nvPr/>
        </p:nvGrpSpPr>
        <p:grpSpPr>
          <a:xfrm>
            <a:off x="2619842" y="2534968"/>
            <a:ext cx="11703843" cy="1067187"/>
            <a:chOff x="2722272" y="3951618"/>
            <a:chExt cx="11703843" cy="1067187"/>
          </a:xfrm>
        </p:grpSpPr>
        <p:pic>
          <p:nvPicPr>
            <p:cNvPr id="138" name="Graphic 19" descr="Graphic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22272" y="3980967"/>
              <a:ext cx="914401" cy="9144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39" name="Graphic 21" descr="Graphic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511714" y="4104404"/>
              <a:ext cx="914401" cy="9144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40" name="Graphic 22" descr="Graphic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9600" y="3951618"/>
              <a:ext cx="914400" cy="9144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41" name="Straight Connector 24"/>
            <p:cNvSpPr/>
            <p:nvPr/>
          </p:nvSpPr>
          <p:spPr>
            <a:xfrm>
              <a:off x="3886200" y="4457700"/>
              <a:ext cx="9625515" cy="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txBody>
            <a:bodyPr lIns="45719" rIns="45719"/>
            <a:lstStyle/>
            <a:p>
              <a:endParaRPr/>
            </a:p>
          </p:txBody>
        </p:sp>
      </p:grpSp>
      <p:sp>
        <p:nvSpPr>
          <p:cNvPr id="142" name="TextBox 27"/>
          <p:cNvSpPr txBox="1"/>
          <p:nvPr/>
        </p:nvSpPr>
        <p:spPr>
          <a:xfrm>
            <a:off x="333870" y="4103725"/>
            <a:ext cx="4882488" cy="224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>
                <a:solidFill>
                  <a:srgbClr val="0070C0"/>
                </a:solidFill>
              </a:defRPr>
            </a:pPr>
            <a:r>
              <a:rPr dirty="0"/>
              <a:t>Fred - Federal Reserve Bank of St. Louis.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Median Income (25-34 year old)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Median Income / Med Annual Home Sale Price.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Consumer Sentiment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Inflation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GDP</a:t>
            </a:r>
          </a:p>
        </p:txBody>
      </p:sp>
      <p:sp>
        <p:nvSpPr>
          <p:cNvPr id="143" name="TextBox 28"/>
          <p:cNvSpPr txBox="1"/>
          <p:nvPr/>
        </p:nvSpPr>
        <p:spPr>
          <a:xfrm>
            <a:off x="333870" y="6418907"/>
            <a:ext cx="5058974" cy="2862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000">
                <a:solidFill>
                  <a:srgbClr val="0070C0"/>
                </a:solidFill>
              </a:defRPr>
            </a:pPr>
            <a:r>
              <a:rPr dirty="0"/>
              <a:t>Data.oecd.org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  <a:defRPr sz="2000"/>
            </a:pPr>
            <a:r>
              <a:rPr dirty="0"/>
              <a:t>GDP/Family GOV Spending</a:t>
            </a:r>
          </a:p>
          <a:p>
            <a:pPr marL="342900" indent="-342900">
              <a:buSzPct val="100000"/>
              <a:buAutoNum type="arabicPeriod"/>
              <a:defRPr sz="2000"/>
            </a:pPr>
            <a:endParaRPr dirty="0"/>
          </a:p>
          <a:p>
            <a:pPr>
              <a:defRPr sz="2000">
                <a:solidFill>
                  <a:srgbClr val="0070C0"/>
                </a:solidFill>
              </a:defRPr>
            </a:pPr>
            <a:r>
              <a:rPr dirty="0"/>
              <a:t>OurWorldData.org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  <a:defRPr sz="2000"/>
            </a:pPr>
            <a:r>
              <a:rPr dirty="0"/>
              <a:t>Marriage Rates</a:t>
            </a:r>
          </a:p>
          <a:p>
            <a:pPr>
              <a:defRPr sz="2000"/>
            </a:pPr>
            <a:endParaRPr dirty="0"/>
          </a:p>
          <a:p>
            <a:pPr>
              <a:defRPr sz="2000">
                <a:solidFill>
                  <a:schemeClr val="accent1"/>
                </a:solidFill>
              </a:defRPr>
            </a:pPr>
            <a:r>
              <a:rPr dirty="0"/>
              <a:t>U.S. Bureau of Labor Statistics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dirty="0"/>
              <a:t>Female Education</a:t>
            </a:r>
          </a:p>
          <a:p>
            <a:pPr>
              <a:defRPr sz="2000"/>
            </a:pPr>
            <a:endParaRPr dirty="0"/>
          </a:p>
        </p:txBody>
      </p:sp>
      <p:sp>
        <p:nvSpPr>
          <p:cNvPr id="144" name="TextBox 29"/>
          <p:cNvSpPr txBox="1"/>
          <p:nvPr/>
        </p:nvSpPr>
        <p:spPr>
          <a:xfrm>
            <a:off x="13068517" y="4790599"/>
            <a:ext cx="4196969" cy="4170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sz="2400" dirty="0"/>
              <a:t>Exploratory Analysis Using Python and Pandas</a:t>
            </a:r>
            <a:br>
              <a:rPr lang="en-US" sz="2400" dirty="0"/>
            </a:b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sz="2400" dirty="0"/>
              <a:t>Statistical Analysis - Correlations </a:t>
            </a:r>
            <a:br>
              <a:rPr lang="en-US" sz="2400" dirty="0"/>
            </a:b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  <a:defRPr sz="2000"/>
            </a:pPr>
            <a:r>
              <a:rPr sz="2400" dirty="0"/>
              <a:t>Prophet Analysis: Forecast Birth Rate for the next few years</a:t>
            </a:r>
          </a:p>
          <a:p>
            <a:pPr>
              <a:defRPr sz="2900"/>
            </a:pPr>
            <a:endParaRPr dirty="0"/>
          </a:p>
          <a:p>
            <a:pPr>
              <a:defRPr sz="2000"/>
            </a:pPr>
            <a:endParaRPr dirty="0"/>
          </a:p>
        </p:txBody>
      </p:sp>
      <p:grpSp>
        <p:nvGrpSpPr>
          <p:cNvPr id="147" name="Group 13"/>
          <p:cNvGrpSpPr/>
          <p:nvPr/>
        </p:nvGrpSpPr>
        <p:grpSpPr>
          <a:xfrm>
            <a:off x="7152729" y="3547129"/>
            <a:ext cx="4785779" cy="6092810"/>
            <a:chOff x="0" y="-1"/>
            <a:chExt cx="4785778" cy="3229621"/>
          </a:xfrm>
        </p:grpSpPr>
        <p:sp>
          <p:nvSpPr>
            <p:cNvPr id="145" name="Freeform 10"/>
            <p:cNvSpPr/>
            <p:nvPr/>
          </p:nvSpPr>
          <p:spPr>
            <a:xfrm>
              <a:off x="0" y="-1"/>
              <a:ext cx="4785778" cy="3229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60" y="21600"/>
                  </a:moveTo>
                  <a:lnTo>
                    <a:pt x="1540" y="21600"/>
                  </a:lnTo>
                  <a:cubicBezTo>
                    <a:pt x="692" y="21600"/>
                    <a:pt x="0" y="20713"/>
                    <a:pt x="0" y="19624"/>
                  </a:cubicBezTo>
                  <a:lnTo>
                    <a:pt x="0" y="1976"/>
                  </a:lnTo>
                  <a:cubicBezTo>
                    <a:pt x="0" y="887"/>
                    <a:pt x="692" y="0"/>
                    <a:pt x="1540" y="0"/>
                  </a:cubicBezTo>
                  <a:lnTo>
                    <a:pt x="20060" y="0"/>
                  </a:lnTo>
                  <a:cubicBezTo>
                    <a:pt x="20908" y="0"/>
                    <a:pt x="21600" y="887"/>
                    <a:pt x="21600" y="1976"/>
                  </a:cubicBezTo>
                  <a:lnTo>
                    <a:pt x="21600" y="19624"/>
                  </a:lnTo>
                  <a:cubicBezTo>
                    <a:pt x="21600" y="20713"/>
                    <a:pt x="20908" y="21600"/>
                    <a:pt x="20060" y="2160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DCE6F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" name="TextBox 12"/>
            <p:cNvSpPr txBox="1"/>
            <p:nvPr/>
          </p:nvSpPr>
          <p:spPr>
            <a:xfrm>
              <a:off x="186610" y="136750"/>
              <a:ext cx="3920389" cy="3396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800">
                  <a:solidFill>
                    <a:schemeClr val="accent2"/>
                  </a:solidFill>
                </a:defRPr>
              </a:lvl1pPr>
            </a:lstStyle>
            <a:p>
              <a:r>
                <a:rPr dirty="0"/>
                <a:t>Our Approach</a:t>
              </a:r>
            </a:p>
          </p:txBody>
        </p:sp>
      </p:grpSp>
      <p:sp>
        <p:nvSpPr>
          <p:cNvPr id="148" name="Individually looking for different variables we thought could affect birth rate and independently running analysis on birth rate and our chosen variables."/>
          <p:cNvSpPr txBox="1"/>
          <p:nvPr/>
        </p:nvSpPr>
        <p:spPr>
          <a:xfrm>
            <a:off x="7608799" y="4989100"/>
            <a:ext cx="3873638" cy="258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 dirty="0"/>
              <a:t>Individually looking for different variables we thought could affect birth rate and independently running analysis on birth rate and our chosen variables.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reeform 4"/>
          <p:cNvSpPr/>
          <p:nvPr/>
        </p:nvSpPr>
        <p:spPr>
          <a:xfrm>
            <a:off x="6603166" y="833811"/>
            <a:ext cx="5219122" cy="4069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60" y="21600"/>
                </a:moveTo>
                <a:lnTo>
                  <a:pt x="1540" y="21600"/>
                </a:lnTo>
                <a:cubicBezTo>
                  <a:pt x="692" y="21600"/>
                  <a:pt x="0" y="20713"/>
                  <a:pt x="0" y="19624"/>
                </a:cubicBezTo>
                <a:lnTo>
                  <a:pt x="0" y="1976"/>
                </a:lnTo>
                <a:cubicBezTo>
                  <a:pt x="0" y="887"/>
                  <a:pt x="692" y="0"/>
                  <a:pt x="1540" y="0"/>
                </a:cubicBezTo>
                <a:lnTo>
                  <a:pt x="20060" y="0"/>
                </a:lnTo>
                <a:cubicBezTo>
                  <a:pt x="20908" y="0"/>
                  <a:pt x="21600" y="887"/>
                  <a:pt x="21600" y="1976"/>
                </a:cubicBezTo>
                <a:lnTo>
                  <a:pt x="21600" y="19624"/>
                </a:lnTo>
                <a:cubicBezTo>
                  <a:pt x="21600" y="20713"/>
                  <a:pt x="20908" y="21600"/>
                  <a:pt x="20060" y="21600"/>
                </a:cubicBezTo>
                <a:close/>
              </a:path>
            </a:pathLst>
          </a:custGeom>
          <a:solidFill>
            <a:srgbClr val="2E2D2D">
              <a:alpha val="6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1" name="Freeform 6"/>
          <p:cNvSpPr/>
          <p:nvPr/>
        </p:nvSpPr>
        <p:spPr>
          <a:xfrm>
            <a:off x="6603166" y="5383810"/>
            <a:ext cx="5219122" cy="4069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60" y="21600"/>
                </a:moveTo>
                <a:lnTo>
                  <a:pt x="1540" y="21600"/>
                </a:lnTo>
                <a:cubicBezTo>
                  <a:pt x="692" y="21600"/>
                  <a:pt x="0" y="20713"/>
                  <a:pt x="0" y="19624"/>
                </a:cubicBezTo>
                <a:lnTo>
                  <a:pt x="0" y="1976"/>
                </a:lnTo>
                <a:cubicBezTo>
                  <a:pt x="0" y="887"/>
                  <a:pt x="692" y="0"/>
                  <a:pt x="1540" y="0"/>
                </a:cubicBezTo>
                <a:lnTo>
                  <a:pt x="20060" y="0"/>
                </a:lnTo>
                <a:cubicBezTo>
                  <a:pt x="20908" y="0"/>
                  <a:pt x="21600" y="887"/>
                  <a:pt x="21600" y="1976"/>
                </a:cubicBezTo>
                <a:lnTo>
                  <a:pt x="21600" y="19624"/>
                </a:lnTo>
                <a:cubicBezTo>
                  <a:pt x="21600" y="20713"/>
                  <a:pt x="20908" y="21600"/>
                  <a:pt x="20060" y="21600"/>
                </a:cubicBezTo>
                <a:close/>
              </a:path>
            </a:pathLst>
          </a:custGeom>
          <a:solidFill>
            <a:srgbClr val="2E2D2D">
              <a:alpha val="6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2" name="Freeform 8"/>
          <p:cNvSpPr/>
          <p:nvPr/>
        </p:nvSpPr>
        <p:spPr>
          <a:xfrm>
            <a:off x="12309599" y="833811"/>
            <a:ext cx="5219122" cy="4069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60" y="21600"/>
                </a:moveTo>
                <a:lnTo>
                  <a:pt x="1540" y="21600"/>
                </a:lnTo>
                <a:cubicBezTo>
                  <a:pt x="692" y="21600"/>
                  <a:pt x="0" y="20713"/>
                  <a:pt x="0" y="19624"/>
                </a:cubicBezTo>
                <a:lnTo>
                  <a:pt x="0" y="1976"/>
                </a:lnTo>
                <a:cubicBezTo>
                  <a:pt x="0" y="887"/>
                  <a:pt x="692" y="0"/>
                  <a:pt x="1540" y="0"/>
                </a:cubicBezTo>
                <a:lnTo>
                  <a:pt x="20060" y="0"/>
                </a:lnTo>
                <a:cubicBezTo>
                  <a:pt x="20908" y="0"/>
                  <a:pt x="21600" y="887"/>
                  <a:pt x="21600" y="1976"/>
                </a:cubicBezTo>
                <a:lnTo>
                  <a:pt x="21600" y="19624"/>
                </a:lnTo>
                <a:cubicBezTo>
                  <a:pt x="21600" y="20713"/>
                  <a:pt x="20908" y="21600"/>
                  <a:pt x="20060" y="21600"/>
                </a:cubicBezTo>
                <a:close/>
              </a:path>
            </a:pathLst>
          </a:custGeom>
          <a:solidFill>
            <a:srgbClr val="2E2D2D">
              <a:alpha val="6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4" name="Freeform 14"/>
          <p:cNvSpPr/>
          <p:nvPr/>
        </p:nvSpPr>
        <p:spPr>
          <a:xfrm>
            <a:off x="809157" y="2981573"/>
            <a:ext cx="5219122" cy="4069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60" y="21600"/>
                </a:moveTo>
                <a:lnTo>
                  <a:pt x="1540" y="21600"/>
                </a:lnTo>
                <a:cubicBezTo>
                  <a:pt x="692" y="21600"/>
                  <a:pt x="0" y="20713"/>
                  <a:pt x="0" y="19624"/>
                </a:cubicBezTo>
                <a:lnTo>
                  <a:pt x="0" y="1976"/>
                </a:lnTo>
                <a:cubicBezTo>
                  <a:pt x="0" y="887"/>
                  <a:pt x="692" y="0"/>
                  <a:pt x="1540" y="0"/>
                </a:cubicBezTo>
                <a:lnTo>
                  <a:pt x="20060" y="0"/>
                </a:lnTo>
                <a:cubicBezTo>
                  <a:pt x="20908" y="0"/>
                  <a:pt x="21600" y="887"/>
                  <a:pt x="21600" y="1976"/>
                </a:cubicBezTo>
                <a:lnTo>
                  <a:pt x="21600" y="19624"/>
                </a:lnTo>
                <a:cubicBezTo>
                  <a:pt x="21600" y="20713"/>
                  <a:pt x="20908" y="21600"/>
                  <a:pt x="20060" y="21600"/>
                </a:cubicBezTo>
                <a:close/>
              </a:path>
            </a:pathLst>
          </a:custGeom>
          <a:solidFill>
            <a:srgbClr val="2E2D2D">
              <a:alpha val="6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6" name="TextBox 15"/>
          <p:cNvSpPr txBox="1"/>
          <p:nvPr/>
        </p:nvSpPr>
        <p:spPr>
          <a:xfrm>
            <a:off x="8649545" y="1252638"/>
            <a:ext cx="3032761" cy="320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t>What is the relationship between U.S. births and </a:t>
            </a:r>
            <a:r>
              <a:rPr>
                <a:solidFill>
                  <a:schemeClr val="accent1"/>
                </a:solidFill>
              </a:rPr>
              <a:t>Government Spending related to Family </a:t>
            </a:r>
            <a:r>
              <a:t>as well as </a:t>
            </a:r>
            <a:r>
              <a:rPr>
                <a:solidFill>
                  <a:schemeClr val="accent1"/>
                </a:solidFill>
              </a:rPr>
              <a:t>Marriage Rates</a:t>
            </a:r>
            <a:r>
              <a:t>?</a:t>
            </a:r>
          </a:p>
        </p:txBody>
      </p:sp>
      <p:sp>
        <p:nvSpPr>
          <p:cNvPr id="157" name="TextBox 16"/>
          <p:cNvSpPr txBox="1"/>
          <p:nvPr/>
        </p:nvSpPr>
        <p:spPr>
          <a:xfrm>
            <a:off x="14227257" y="1149934"/>
            <a:ext cx="3032761" cy="320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t>What is the relationship between U.S. births and </a:t>
            </a:r>
            <a:r>
              <a:rPr>
                <a:solidFill>
                  <a:schemeClr val="accent1"/>
                </a:solidFill>
              </a:rPr>
              <a:t>Female Education </a:t>
            </a:r>
            <a:r>
              <a:t>&amp; </a:t>
            </a:r>
            <a:r>
              <a:rPr>
                <a:solidFill>
                  <a:schemeClr val="accent1"/>
                </a:solidFill>
              </a:rPr>
              <a:t>What is the projected forecast</a:t>
            </a:r>
            <a:r>
              <a:t>?</a:t>
            </a:r>
          </a:p>
        </p:txBody>
      </p:sp>
      <p:sp>
        <p:nvSpPr>
          <p:cNvPr id="158" name="TextBox 17"/>
          <p:cNvSpPr txBox="1"/>
          <p:nvPr/>
        </p:nvSpPr>
        <p:spPr>
          <a:xfrm>
            <a:off x="2810806" y="3414792"/>
            <a:ext cx="3032761" cy="320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rPr dirty="0"/>
              <a:t>What is the relationship between U.S. births and </a:t>
            </a:r>
            <a:r>
              <a:rPr dirty="0">
                <a:solidFill>
                  <a:schemeClr val="accent1"/>
                </a:solidFill>
              </a:rPr>
              <a:t>U.S Income </a:t>
            </a:r>
            <a:r>
              <a:rPr dirty="0"/>
              <a:t>&amp; </a:t>
            </a:r>
            <a:r>
              <a:rPr dirty="0">
                <a:solidFill>
                  <a:schemeClr val="accent1"/>
                </a:solidFill>
              </a:rPr>
              <a:t>Home Affordability </a:t>
            </a:r>
            <a:r>
              <a:rPr dirty="0"/>
              <a:t>&amp; </a:t>
            </a:r>
            <a:r>
              <a:rPr dirty="0">
                <a:solidFill>
                  <a:schemeClr val="accent1"/>
                </a:solidFill>
              </a:rPr>
              <a:t>Consumer Sentiment</a:t>
            </a:r>
            <a:r>
              <a:rPr dirty="0"/>
              <a:t>?</a:t>
            </a:r>
          </a:p>
        </p:txBody>
      </p:sp>
      <p:sp>
        <p:nvSpPr>
          <p:cNvPr id="159" name="TextBox 18"/>
          <p:cNvSpPr txBox="1"/>
          <p:nvPr/>
        </p:nvSpPr>
        <p:spPr>
          <a:xfrm>
            <a:off x="8647762" y="6089055"/>
            <a:ext cx="3032761" cy="239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t>What is the relationship between U.S. births and </a:t>
            </a:r>
            <a:r>
              <a:rPr>
                <a:solidFill>
                  <a:schemeClr val="accent1"/>
                </a:solidFill>
              </a:rPr>
              <a:t>inflation </a:t>
            </a:r>
            <a:r>
              <a:t>&amp; </a:t>
            </a:r>
            <a:r>
              <a:rPr>
                <a:solidFill>
                  <a:schemeClr val="accent1"/>
                </a:solidFill>
              </a:rPr>
              <a:t>GPD</a:t>
            </a:r>
            <a:r>
              <a:t>?</a:t>
            </a:r>
          </a:p>
        </p:txBody>
      </p:sp>
      <p:pic>
        <p:nvPicPr>
          <p:cNvPr id="160" name="Picture 20" descr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908" y="6089057"/>
            <a:ext cx="1797645" cy="17976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icture 22" descr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037" y="3911153"/>
            <a:ext cx="1626849" cy="16268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Picture 26" descr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9141" y="1833158"/>
            <a:ext cx="1578975" cy="1578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28" descr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7767" y="1706411"/>
            <a:ext cx="1705721" cy="1705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30" descr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69747" y="5164668"/>
            <a:ext cx="4876801" cy="4876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958" y="4110914"/>
            <a:ext cx="1600201" cy="160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605" y="7944659"/>
            <a:ext cx="1600201" cy="160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083" y="7457778"/>
            <a:ext cx="2133601" cy="213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Picture 11" descr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9511" y="3844214"/>
            <a:ext cx="2133601" cy="213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Picture 14" descr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243" y="685800"/>
            <a:ext cx="1600201" cy="1600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icture 15" descr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083" y="535666"/>
            <a:ext cx="2133601" cy="213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extBox 25"/>
          <p:cNvSpPr txBox="1"/>
          <p:nvPr/>
        </p:nvSpPr>
        <p:spPr>
          <a:xfrm>
            <a:off x="6380254" y="2849879"/>
            <a:ext cx="5229162" cy="481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8000" cap="all">
                <a:solidFill>
                  <a:srgbClr val="FFFFFF"/>
                </a:solidFill>
              </a:defRPr>
            </a:pPr>
            <a:r>
              <a:t>The </a:t>
            </a:r>
            <a:br/>
            <a:r>
              <a:t>Results </a:t>
            </a:r>
            <a:br/>
            <a:r>
              <a:t>Are </a:t>
            </a:r>
            <a:br/>
            <a:r>
              <a:t>In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"/>
          <p:cNvSpPr/>
          <p:nvPr/>
        </p:nvSpPr>
        <p:spPr>
          <a:xfrm>
            <a:off x="9875303" y="0"/>
            <a:ext cx="8417561" cy="1012110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1" name="Freeform 27"/>
          <p:cNvSpPr/>
          <p:nvPr/>
        </p:nvSpPr>
        <p:spPr>
          <a:xfrm>
            <a:off x="4652915" y="966443"/>
            <a:ext cx="47626" cy="802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13665" y="0"/>
                  <a:pt x="16411" y="68"/>
                  <a:pt x="18437" y="188"/>
                </a:cubicBezTo>
                <a:cubicBezTo>
                  <a:pt x="20462" y="308"/>
                  <a:pt x="21600" y="471"/>
                  <a:pt x="21600" y="641"/>
                </a:cubicBezTo>
                <a:lnTo>
                  <a:pt x="21600" y="20959"/>
                </a:lnTo>
                <a:cubicBezTo>
                  <a:pt x="21600" y="21129"/>
                  <a:pt x="20462" y="21292"/>
                  <a:pt x="18437" y="21412"/>
                </a:cubicBezTo>
                <a:cubicBezTo>
                  <a:pt x="16411" y="21532"/>
                  <a:pt x="13665" y="21600"/>
                  <a:pt x="10801" y="21600"/>
                </a:cubicBezTo>
                <a:cubicBezTo>
                  <a:pt x="7935" y="21600"/>
                  <a:pt x="5189" y="21532"/>
                  <a:pt x="3163" y="21412"/>
                </a:cubicBezTo>
                <a:cubicBezTo>
                  <a:pt x="1138" y="21292"/>
                  <a:pt x="0" y="21129"/>
                  <a:pt x="0" y="20959"/>
                </a:cubicBezTo>
                <a:lnTo>
                  <a:pt x="0" y="641"/>
                </a:lnTo>
                <a:cubicBezTo>
                  <a:pt x="0" y="471"/>
                  <a:pt x="1138" y="308"/>
                  <a:pt x="3163" y="188"/>
                </a:cubicBezTo>
                <a:cubicBezTo>
                  <a:pt x="5189" y="68"/>
                  <a:pt x="7935" y="0"/>
                  <a:pt x="10801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2" name="TextBox 32"/>
          <p:cNvSpPr txBox="1"/>
          <p:nvPr/>
        </p:nvSpPr>
        <p:spPr>
          <a:xfrm>
            <a:off x="290172" y="366711"/>
            <a:ext cx="8442961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 cap="all">
                <a:solidFill>
                  <a:srgbClr val="FFFFFF"/>
                </a:solidFill>
              </a:defRPr>
            </a:lvl1pPr>
          </a:lstStyle>
          <a:p>
            <a:r>
              <a:t>Family Influences</a:t>
            </a:r>
          </a:p>
        </p:txBody>
      </p:sp>
      <p:sp>
        <p:nvSpPr>
          <p:cNvPr id="193" name="TextBox 33"/>
          <p:cNvSpPr txBox="1"/>
          <p:nvPr/>
        </p:nvSpPr>
        <p:spPr>
          <a:xfrm>
            <a:off x="307150" y="1749992"/>
            <a:ext cx="9075905" cy="2154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>
                <a:solidFill>
                  <a:srgbClr val="0070C0"/>
                </a:solidFill>
              </a:defRPr>
            </a:pPr>
            <a:r>
              <a:rPr dirty="0">
                <a:solidFill>
                  <a:schemeClr val="accent2"/>
                </a:solidFill>
              </a:rPr>
              <a:t>What's the relationship between birth rates and marriages? 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sz="2400" i="1" dirty="0">
                <a:solidFill>
                  <a:srgbClr val="0070C0"/>
                </a:solidFill>
              </a:rPr>
              <a:t>The relationship between marriages and birth rate is both declining: </a:t>
            </a:r>
          </a:p>
          <a:p>
            <a:pPr marL="240631" indent="-240631">
              <a:buSzPct val="100000"/>
              <a:buChar char="•"/>
              <a:defRPr sz="2000">
                <a:solidFill>
                  <a:srgbClr val="FFFFFF"/>
                </a:solidFill>
              </a:defRPr>
            </a:pPr>
            <a:r>
              <a:rPr lang="en-US" dirty="0"/>
              <a:t>Bir</a:t>
            </a:r>
            <a:r>
              <a:rPr dirty="0"/>
              <a:t>th rate seems to be lowering at a more rapid pace than marriage. </a:t>
            </a:r>
          </a:p>
          <a:p>
            <a:pPr>
              <a:buSzPct val="100000"/>
              <a:defRPr sz="2000">
                <a:solidFill>
                  <a:srgbClr val="FFFFFF"/>
                </a:solidFill>
              </a:defRPr>
            </a:pPr>
            <a:r>
              <a:rPr lang="en-US" sz="2400" i="1" dirty="0">
                <a:solidFill>
                  <a:srgbClr val="0070C0"/>
                </a:solidFill>
              </a:rPr>
              <a:t>Why is this happening? …..Ne</a:t>
            </a:r>
            <a:r>
              <a:rPr sz="2400" i="1" dirty="0">
                <a:solidFill>
                  <a:srgbClr val="0070C0"/>
                </a:solidFill>
              </a:rPr>
              <a:t>w social changes </a:t>
            </a:r>
          </a:p>
          <a:p>
            <a:pPr marL="240631" lvl="1" indent="-240631">
              <a:buSzPct val="100000"/>
              <a:buChar char="•"/>
              <a:defRPr sz="2000">
                <a:solidFill>
                  <a:srgbClr val="FFFFFF"/>
                </a:solidFill>
              </a:defRPr>
            </a:pPr>
            <a:r>
              <a:rPr lang="en-US" dirty="0"/>
              <a:t> Perhaps because y</a:t>
            </a:r>
            <a:r>
              <a:rPr dirty="0"/>
              <a:t>ounger generations want to wait and have a career</a:t>
            </a:r>
          </a:p>
        </p:txBody>
      </p:sp>
      <p:sp>
        <p:nvSpPr>
          <p:cNvPr id="194" name="Freeform 7"/>
          <p:cNvSpPr/>
          <p:nvPr/>
        </p:nvSpPr>
        <p:spPr>
          <a:xfrm>
            <a:off x="1028421" y="8045335"/>
            <a:ext cx="1527340" cy="1970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0" y="0"/>
                </a:moveTo>
                <a:lnTo>
                  <a:pt x="20560" y="0"/>
                </a:lnTo>
                <a:cubicBezTo>
                  <a:pt x="20836" y="0"/>
                  <a:pt x="21100" y="99"/>
                  <a:pt x="21295" y="275"/>
                </a:cubicBezTo>
                <a:cubicBezTo>
                  <a:pt x="21490" y="452"/>
                  <a:pt x="21600" y="691"/>
                  <a:pt x="21600" y="940"/>
                </a:cubicBezTo>
                <a:lnTo>
                  <a:pt x="21600" y="20660"/>
                </a:lnTo>
                <a:cubicBezTo>
                  <a:pt x="21600" y="20909"/>
                  <a:pt x="21490" y="21148"/>
                  <a:pt x="21295" y="21325"/>
                </a:cubicBezTo>
                <a:cubicBezTo>
                  <a:pt x="21100" y="21501"/>
                  <a:pt x="20836" y="21600"/>
                  <a:pt x="20560" y="21600"/>
                </a:cubicBezTo>
                <a:lnTo>
                  <a:pt x="1040" y="21600"/>
                </a:lnTo>
                <a:cubicBezTo>
                  <a:pt x="764" y="21600"/>
                  <a:pt x="500" y="21501"/>
                  <a:pt x="305" y="21325"/>
                </a:cubicBezTo>
                <a:cubicBezTo>
                  <a:pt x="110" y="21148"/>
                  <a:pt x="0" y="20909"/>
                  <a:pt x="0" y="20660"/>
                </a:cubicBezTo>
                <a:lnTo>
                  <a:pt x="0" y="940"/>
                </a:lnTo>
                <a:cubicBezTo>
                  <a:pt x="0" y="691"/>
                  <a:pt x="110" y="452"/>
                  <a:pt x="305" y="275"/>
                </a:cubicBezTo>
                <a:cubicBezTo>
                  <a:pt x="500" y="99"/>
                  <a:pt x="764" y="0"/>
                  <a:pt x="1040" y="0"/>
                </a:cubicBezTo>
                <a:close/>
              </a:path>
            </a:pathLst>
          </a:custGeom>
          <a:solidFill>
            <a:srgbClr val="CA38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5" name="Freeform 11"/>
          <p:cNvSpPr/>
          <p:nvPr/>
        </p:nvSpPr>
        <p:spPr>
          <a:xfrm>
            <a:off x="6467545" y="8156404"/>
            <a:ext cx="2234352" cy="1748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0" y="0"/>
                </a:moveTo>
                <a:lnTo>
                  <a:pt x="20560" y="0"/>
                </a:lnTo>
                <a:cubicBezTo>
                  <a:pt x="20836" y="0"/>
                  <a:pt x="21100" y="99"/>
                  <a:pt x="21295" y="275"/>
                </a:cubicBezTo>
                <a:cubicBezTo>
                  <a:pt x="21490" y="452"/>
                  <a:pt x="21600" y="691"/>
                  <a:pt x="21600" y="940"/>
                </a:cubicBezTo>
                <a:lnTo>
                  <a:pt x="21600" y="20660"/>
                </a:lnTo>
                <a:cubicBezTo>
                  <a:pt x="21600" y="20909"/>
                  <a:pt x="21490" y="21148"/>
                  <a:pt x="21295" y="21325"/>
                </a:cubicBezTo>
                <a:cubicBezTo>
                  <a:pt x="21100" y="21501"/>
                  <a:pt x="20836" y="21600"/>
                  <a:pt x="20560" y="21600"/>
                </a:cubicBezTo>
                <a:lnTo>
                  <a:pt x="1040" y="21600"/>
                </a:lnTo>
                <a:cubicBezTo>
                  <a:pt x="764" y="21600"/>
                  <a:pt x="500" y="21501"/>
                  <a:pt x="305" y="21325"/>
                </a:cubicBezTo>
                <a:cubicBezTo>
                  <a:pt x="110" y="21148"/>
                  <a:pt x="0" y="20909"/>
                  <a:pt x="0" y="20660"/>
                </a:cubicBezTo>
                <a:lnTo>
                  <a:pt x="0" y="940"/>
                </a:lnTo>
                <a:cubicBezTo>
                  <a:pt x="0" y="691"/>
                  <a:pt x="110" y="452"/>
                  <a:pt x="305" y="275"/>
                </a:cubicBezTo>
                <a:cubicBezTo>
                  <a:pt x="500" y="99"/>
                  <a:pt x="764" y="0"/>
                  <a:pt x="1040" y="0"/>
                </a:cubicBezTo>
                <a:close/>
              </a:path>
            </a:pathLst>
          </a:custGeom>
          <a:solidFill>
            <a:srgbClr val="00B0F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6" name="Freeform 13"/>
          <p:cNvSpPr/>
          <p:nvPr/>
        </p:nvSpPr>
        <p:spPr>
          <a:xfrm>
            <a:off x="6912529" y="8250502"/>
            <a:ext cx="1282028" cy="141611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Freeform 19"/>
          <p:cNvSpPr/>
          <p:nvPr/>
        </p:nvSpPr>
        <p:spPr>
          <a:xfrm>
            <a:off x="3330964" y="8589007"/>
            <a:ext cx="2361378" cy="1224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lnTo>
                  <a:pt x="20982" y="0"/>
                </a:lnTo>
                <a:cubicBezTo>
                  <a:pt x="21323" y="0"/>
                  <a:pt x="21600" y="425"/>
                  <a:pt x="21600" y="949"/>
                </a:cubicBezTo>
                <a:lnTo>
                  <a:pt x="21600" y="20651"/>
                </a:lnTo>
                <a:cubicBezTo>
                  <a:pt x="21600" y="21175"/>
                  <a:pt x="21323" y="21600"/>
                  <a:pt x="20982" y="21600"/>
                </a:cubicBezTo>
                <a:lnTo>
                  <a:pt x="618" y="21600"/>
                </a:lnTo>
                <a:cubicBezTo>
                  <a:pt x="277" y="21600"/>
                  <a:pt x="0" y="21175"/>
                  <a:pt x="0" y="20651"/>
                </a:cubicBezTo>
                <a:lnTo>
                  <a:pt x="0" y="949"/>
                </a:lnTo>
                <a:cubicBezTo>
                  <a:pt x="0" y="425"/>
                  <a:pt x="277" y="0"/>
                  <a:pt x="618" y="0"/>
                </a:cubicBezTo>
                <a:close/>
              </a:path>
            </a:pathLst>
          </a:custGeom>
          <a:solidFill>
            <a:srgbClr val="44869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98" name="Graphic 34" descr="Graphic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128" y="8491280"/>
            <a:ext cx="1485049" cy="14198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Graphic 35" descr="Graphic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60" y="7940161"/>
            <a:ext cx="2281062" cy="2180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TextBox 37"/>
          <p:cNvSpPr txBox="1"/>
          <p:nvPr/>
        </p:nvSpPr>
        <p:spPr>
          <a:xfrm>
            <a:off x="354316" y="4060373"/>
            <a:ext cx="9075904" cy="4001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600">
                <a:solidFill>
                  <a:srgbClr val="0070C0"/>
                </a:solidFill>
              </a:defRPr>
            </a:pPr>
            <a:r>
              <a:rPr sz="2600" dirty="0">
                <a:solidFill>
                  <a:schemeClr val="accent2"/>
                </a:solidFill>
              </a:rPr>
              <a:t>Between birth rate and Family Benefit Spending of GDP? 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>
              <a:solidFill>
                <a:srgbClr val="0070C0"/>
              </a:solidFill>
            </a:endParaRP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sz="2400" i="1" dirty="0">
                <a:solidFill>
                  <a:srgbClr val="0070C0"/>
                </a:solidFill>
              </a:rPr>
              <a:t>GDP was consistent for ten years so did the birth rate and the marriage rate was slowly declining. </a:t>
            </a:r>
          </a:p>
          <a:p>
            <a:pPr marL="342899" indent="-342899">
              <a:buSzPct val="100000"/>
              <a:buFont typeface="DIN Alternate Bold"/>
              <a:buChar char="•"/>
              <a:defRPr sz="2000">
                <a:solidFill>
                  <a:srgbClr val="FFFFFF"/>
                </a:solidFill>
              </a:defRPr>
            </a:pPr>
            <a:r>
              <a:rPr dirty="0"/>
              <a:t>1990 had increase in spending for the Family Spending GDP </a:t>
            </a:r>
          </a:p>
          <a:p>
            <a:pPr marL="342899" indent="-342899">
              <a:buSzPct val="100000"/>
              <a:buFont typeface="DIN Alternate Bold"/>
              <a:buChar char="•"/>
              <a:defRPr sz="2000">
                <a:solidFill>
                  <a:srgbClr val="FFFFFF"/>
                </a:solidFill>
              </a:defRPr>
            </a:pPr>
            <a:r>
              <a:rPr dirty="0"/>
              <a:t>Same year the birth rate at peak declined rapidly! </a:t>
            </a:r>
          </a:p>
          <a:p>
            <a:pPr marL="342899" indent="-342899">
              <a:buSzPct val="100000"/>
              <a:buFont typeface="DIN Alternate Bold"/>
              <a:buChar char="•"/>
              <a:defRPr sz="2000">
                <a:solidFill>
                  <a:srgbClr val="FFFFFF"/>
                </a:solidFill>
              </a:defRPr>
            </a:pPr>
            <a:r>
              <a:rPr dirty="0"/>
              <a:t>After 1990 the marriage and birth rate did not find recovery.</a:t>
            </a:r>
          </a:p>
          <a:p>
            <a:pPr marL="342899" indent="-342899">
              <a:buSzPct val="100000"/>
              <a:buFont typeface="DIN Alternate Bold"/>
              <a:buChar char="•"/>
              <a:defRPr sz="2000">
                <a:solidFill>
                  <a:srgbClr val="FFFFFF"/>
                </a:solidFill>
              </a:defRPr>
            </a:pPr>
            <a:r>
              <a:rPr dirty="0"/>
              <a:t>We can see GPD increased from 1990 to 2004 then declined until Covid in 2020 when there was a spike to increase. </a:t>
            </a:r>
          </a:p>
          <a:p>
            <a:pPr marL="800100" lvl="1" indent="-342900">
              <a:buSzPct val="100000"/>
              <a:buFont typeface="DIN Alternate Bold"/>
              <a:buChar char="•"/>
              <a:defRPr sz="2000">
                <a:solidFill>
                  <a:srgbClr val="FFFFFF"/>
                </a:solidFill>
              </a:defRPr>
            </a:pPr>
            <a:r>
              <a:rPr dirty="0"/>
              <a:t>This did not affect the birth rate.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br>
              <a:rPr dirty="0"/>
            </a:br>
            <a:endParaRPr dirty="0"/>
          </a:p>
        </p:txBody>
      </p:sp>
      <p:pic>
        <p:nvPicPr>
          <p:cNvPr id="201" name="Picture 2" descr="Picture 2"/>
          <p:cNvPicPr>
            <a:picLocks noChangeAspect="1"/>
          </p:cNvPicPr>
          <p:nvPr/>
        </p:nvPicPr>
        <p:blipFill>
          <a:blip r:embed="rId5"/>
          <a:srcRect l="3776" r="3055"/>
          <a:stretch>
            <a:fillRect/>
          </a:stretch>
        </p:blipFill>
        <p:spPr>
          <a:xfrm>
            <a:off x="9918357" y="2591196"/>
            <a:ext cx="8129416" cy="51045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download-4.png" descr="download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933" y="3623602"/>
            <a:ext cx="14436134" cy="6401704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Freeform 4"/>
          <p:cNvSpPr/>
          <p:nvPr/>
        </p:nvSpPr>
        <p:spPr>
          <a:xfrm>
            <a:off x="1938109" y="1725930"/>
            <a:ext cx="14411782" cy="17650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" y="0"/>
                </a:moveTo>
                <a:lnTo>
                  <a:pt x="21572" y="0"/>
                </a:lnTo>
                <a:cubicBezTo>
                  <a:pt x="21579" y="0"/>
                  <a:pt x="21587" y="6"/>
                  <a:pt x="21592" y="16"/>
                </a:cubicBezTo>
                <a:cubicBezTo>
                  <a:pt x="21597" y="27"/>
                  <a:pt x="21600" y="41"/>
                  <a:pt x="21600" y="55"/>
                </a:cubicBezTo>
                <a:lnTo>
                  <a:pt x="21600" y="21545"/>
                </a:lnTo>
                <a:cubicBezTo>
                  <a:pt x="21600" y="21559"/>
                  <a:pt x="21597" y="21573"/>
                  <a:pt x="21592" y="21584"/>
                </a:cubicBezTo>
                <a:cubicBezTo>
                  <a:pt x="21587" y="21594"/>
                  <a:pt x="21579" y="21600"/>
                  <a:pt x="21572" y="21600"/>
                </a:cubicBezTo>
                <a:lnTo>
                  <a:pt x="28" y="21600"/>
                </a:lnTo>
                <a:cubicBezTo>
                  <a:pt x="21" y="21600"/>
                  <a:pt x="13" y="21594"/>
                  <a:pt x="8" y="21584"/>
                </a:cubicBezTo>
                <a:cubicBezTo>
                  <a:pt x="3" y="21573"/>
                  <a:pt x="0" y="21559"/>
                  <a:pt x="0" y="21545"/>
                </a:cubicBezTo>
                <a:lnTo>
                  <a:pt x="0" y="55"/>
                </a:lnTo>
                <a:cubicBezTo>
                  <a:pt x="0" y="41"/>
                  <a:pt x="3" y="27"/>
                  <a:pt x="8" y="16"/>
                </a:cubicBezTo>
                <a:cubicBezTo>
                  <a:pt x="13" y="6"/>
                  <a:pt x="21" y="0"/>
                  <a:pt x="28" y="0"/>
                </a:cubicBezTo>
                <a:close/>
              </a:path>
            </a:pathLst>
          </a:custGeom>
          <a:solidFill>
            <a:srgbClr val="FFFFFF"/>
          </a:solidFill>
          <a:ln w="19050" cap="sq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5" name="TextBox 11"/>
          <p:cNvSpPr txBox="1"/>
          <p:nvPr/>
        </p:nvSpPr>
        <p:spPr>
          <a:xfrm>
            <a:off x="2293533" y="2043481"/>
            <a:ext cx="13700935" cy="1129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200526" indent="-200526">
              <a:lnSpc>
                <a:spcPts val="3000"/>
              </a:lnSpc>
              <a:buSzPct val="100000"/>
              <a:buChar char="•"/>
              <a:defRPr sz="2200"/>
            </a:pPr>
            <a:r>
              <a:t>Birth rate and women who had a bachelor's degree and higher (r = -0.86), had a strong negative correlation.</a:t>
            </a:r>
          </a:p>
          <a:p>
            <a:pPr marL="200526" indent="-200526">
              <a:lnSpc>
                <a:spcPts val="3000"/>
              </a:lnSpc>
              <a:buSzPct val="100000"/>
              <a:buChar char="•"/>
              <a:defRPr sz="2200"/>
            </a:pPr>
            <a:r>
              <a:t>A strong correlation of r = 0.98, between woman pursuing a bachelors degree or higher and the mean birth age.</a:t>
            </a:r>
          </a:p>
          <a:p>
            <a:pPr marL="200526" indent="-200526">
              <a:lnSpc>
                <a:spcPts val="3000"/>
              </a:lnSpc>
              <a:buSzPct val="100000"/>
              <a:buChar char="•"/>
              <a:defRPr sz="2200"/>
            </a:pPr>
            <a:r>
              <a:t>Birth rate and women’s mean age when they gave birth (r = - 0.88), had a strong negative correlation.</a:t>
            </a:r>
          </a:p>
        </p:txBody>
      </p:sp>
      <p:sp>
        <p:nvSpPr>
          <p:cNvPr id="206" name="TextBox 22"/>
          <p:cNvSpPr txBox="1"/>
          <p:nvPr/>
        </p:nvSpPr>
        <p:spPr>
          <a:xfrm>
            <a:off x="1925933" y="385740"/>
            <a:ext cx="14436134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>
              <a:defRPr sz="6600"/>
            </a:pPr>
            <a:r>
              <a:rPr sz="6000"/>
              <a:t>Female Education &amp; Mean Birth Age</a:t>
            </a:r>
          </a:p>
        </p:txBody>
      </p:sp>
      <p:sp>
        <p:nvSpPr>
          <p:cNvPr id="207" name="Freeform 6"/>
          <p:cNvSpPr/>
          <p:nvPr/>
        </p:nvSpPr>
        <p:spPr>
          <a:xfrm>
            <a:off x="15383279" y="134491"/>
            <a:ext cx="2438401" cy="218543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Freeform 2"/>
          <p:cNvSpPr/>
          <p:nvPr/>
        </p:nvSpPr>
        <p:spPr>
          <a:xfrm>
            <a:off x="17234846" y="155115"/>
            <a:ext cx="892360" cy="12571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0" name="TextBox 2"/>
          <p:cNvSpPr txBox="1"/>
          <p:nvPr/>
        </p:nvSpPr>
        <p:spPr>
          <a:xfrm>
            <a:off x="376183" y="217524"/>
            <a:ext cx="8442961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rPr dirty="0"/>
              <a:t>Economic &amp; Sentiment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94168A-05B2-2A68-D702-93760860F7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8" b="4235"/>
          <a:stretch/>
        </p:blipFill>
        <p:spPr>
          <a:xfrm>
            <a:off x="9730740" y="1625673"/>
            <a:ext cx="8442961" cy="40605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1B8714-9FFC-832A-3797-077AD28E9E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1247" y="5899662"/>
            <a:ext cx="8464445" cy="4232223"/>
          </a:xfrm>
          <a:prstGeom prst="rect">
            <a:avLst/>
          </a:prstGeom>
        </p:spPr>
      </p:pic>
      <p:sp>
        <p:nvSpPr>
          <p:cNvPr id="9" name="Freeform 2">
            <a:extLst>
              <a:ext uri="{FF2B5EF4-FFF2-40B4-BE49-F238E27FC236}">
                <a16:creationId xmlns:a16="http://schemas.microsoft.com/office/drawing/2014/main" id="{14ECD49E-48FB-0EB4-CF28-2FA7AC4DEDBF}"/>
              </a:ext>
            </a:extLst>
          </p:cNvPr>
          <p:cNvSpPr/>
          <p:nvPr/>
        </p:nvSpPr>
        <p:spPr>
          <a:xfrm>
            <a:off x="16023395" y="155115"/>
            <a:ext cx="892360" cy="12571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D5341C88-E612-DDBB-04B6-E893ADE0EB1F}"/>
              </a:ext>
            </a:extLst>
          </p:cNvPr>
          <p:cNvSpPr/>
          <p:nvPr/>
        </p:nvSpPr>
        <p:spPr>
          <a:xfrm>
            <a:off x="14811944" y="155115"/>
            <a:ext cx="892360" cy="12571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35E886-1FD4-F96C-471B-D9C662DD178D}"/>
              </a:ext>
            </a:extLst>
          </p:cNvPr>
          <p:cNvSpPr txBox="1"/>
          <p:nvPr/>
        </p:nvSpPr>
        <p:spPr>
          <a:xfrm>
            <a:off x="-201479" y="1657939"/>
            <a:ext cx="4529337" cy="32316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marR="0" lvl="1" indent="0">
              <a:spcBef>
                <a:spcPts val="0"/>
              </a:spcBef>
              <a:spcAft>
                <a:spcPts val="0"/>
              </a:spcAft>
            </a:pPr>
            <a:r>
              <a:rPr lang="en-US" sz="2400" b="1" i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Income &amp; Affordability: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Medium Home Sale Price &amp; U.S. Medium Household Income was used to create a ratio by dividing the two amounts.</a:t>
            </a:r>
          </a:p>
          <a:p>
            <a:pPr marL="457200" marR="0" lvl="1" indent="0"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 showed that unaffordability has been at its highest with the strongest acceleration occurring after 2020. 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07617BD7-3AEF-EBA7-0FB1-F53E6FC6D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02" y="5768844"/>
            <a:ext cx="898369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Birthrate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Annual_Income_25to34: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-0.94 (p-value: 0.0000)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</a:t>
            </a:r>
            <a:r>
              <a:rPr lang="en-US" alt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irthrate</a:t>
            </a:r>
            <a:r>
              <a:rPr lang="en-US" alt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and </a:t>
            </a:r>
            <a:r>
              <a:rPr lang="en-US" altLang="en-US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US_Annual_Income: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-0.95 (p-value: 0.0000)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Birthrate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and </a:t>
            </a:r>
            <a:r>
              <a:rPr lang="en-US" altLang="en-US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Annual_Home_SalePrice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-0.93 (p-value: 0.0000)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Price_to_</a:t>
            </a:r>
            <a:r>
              <a:rPr lang="en-US" altLang="en-US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Income_Ratio </a:t>
            </a:r>
            <a:r>
              <a:rPr lang="en-US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altLang="en-US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Birthrate:</a:t>
            </a:r>
            <a:r>
              <a:rPr lang="en-US" altLang="en-US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-0.77 (p-value: 0.0000)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07C62B-CAA4-DF8C-0B66-D3A010977EE7}"/>
              </a:ext>
            </a:extLst>
          </p:cNvPr>
          <p:cNvGrpSpPr/>
          <p:nvPr/>
        </p:nvGrpSpPr>
        <p:grpSpPr>
          <a:xfrm>
            <a:off x="225035" y="7211138"/>
            <a:ext cx="9395064" cy="2768180"/>
            <a:chOff x="225035" y="7071656"/>
            <a:chExt cx="9395064" cy="276818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E1DE31-8106-697E-120F-39EC4248E199}"/>
                </a:ext>
              </a:extLst>
            </p:cNvPr>
            <p:cNvSpPr txBox="1"/>
            <p:nvPr/>
          </p:nvSpPr>
          <p:spPr>
            <a:xfrm>
              <a:off x="376183" y="7071656"/>
              <a:ext cx="9243916" cy="23083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 marL="0" marR="0" fontAlgn="base" latinLnBrk="1">
                <a:spcBef>
                  <a:spcPts val="0"/>
                </a:spcBef>
                <a:spcAft>
                  <a:spcPts val="0"/>
                </a:spcAft>
                <a:tabLst>
                  <a:tab pos="581660" algn="l"/>
                  <a:tab pos="1163320" algn="l"/>
                  <a:tab pos="1744980" algn="l"/>
                  <a:tab pos="2326640" algn="l"/>
                  <a:tab pos="2908300" algn="l"/>
                  <a:tab pos="3489960" algn="l"/>
                  <a:tab pos="4071620" algn="l"/>
                  <a:tab pos="4653280" algn="l"/>
                  <a:tab pos="5234940" algn="l"/>
                  <a:tab pos="5816600" algn="l"/>
                  <a:tab pos="6398260" algn="l"/>
                  <a:tab pos="6979920" algn="l"/>
                  <a:tab pos="7561580" algn="l"/>
                  <a:tab pos="8143240" algn="l"/>
                  <a:tab pos="8724900" algn="l"/>
                  <a:tab pos="9306560" algn="l"/>
                </a:tabLst>
              </a:pPr>
              <a:r>
                <a:rPr lang="en-US" sz="2400" b="1" i="1" kern="0" dirty="0">
                  <a:solidFill>
                    <a:srgbClr val="0070C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Consumer Sentiment &amp; Birth Rate. </a:t>
              </a:r>
              <a:endParaRPr lang="en-US" sz="2400" b="1" i="1" kern="1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285750" marR="0" indent="-285750" fontAlgn="base" latinLnBrk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tabLst>
                  <a:tab pos="581660" algn="l"/>
                  <a:tab pos="1163320" algn="l"/>
                  <a:tab pos="1744980" algn="l"/>
                  <a:tab pos="2326640" algn="l"/>
                  <a:tab pos="2908300" algn="l"/>
                  <a:tab pos="3489960" algn="l"/>
                  <a:tab pos="4071620" algn="l"/>
                  <a:tab pos="4653280" algn="l"/>
                  <a:tab pos="5234940" algn="l"/>
                  <a:tab pos="5816600" algn="l"/>
                  <a:tab pos="6398260" algn="l"/>
                  <a:tab pos="6979920" algn="l"/>
                  <a:tab pos="7561580" algn="l"/>
                  <a:tab pos="8143240" algn="l"/>
                  <a:tab pos="8724900" algn="l"/>
                  <a:tab pos="9306560" algn="l"/>
                </a:tabLst>
              </a:pP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  <a:r>
                <a:rPr lang="en-US" sz="2000" dirty="0">
                  <a:solidFill>
                    <a:schemeClr val="bg1"/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N</a:t>
              </a: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o relationship between consumer sentiment and </a:t>
              </a:r>
              <a:b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</a:b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 Annual Income (25–34-year-olds), U.S. Annual Household Income,  </a:t>
              </a:r>
              <a:b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</a:b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and Median Home Sale Price.</a:t>
              </a:r>
            </a:p>
            <a:p>
              <a:pPr marL="285750" marR="0" indent="-285750" fontAlgn="base" latinLnBrk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tabLst>
                  <a:tab pos="581660" algn="l"/>
                  <a:tab pos="1163320" algn="l"/>
                  <a:tab pos="1744980" algn="l"/>
                  <a:tab pos="2326640" algn="l"/>
                  <a:tab pos="2908300" algn="l"/>
                  <a:tab pos="3489960" algn="l"/>
                  <a:tab pos="4071620" algn="l"/>
                  <a:tab pos="4653280" algn="l"/>
                  <a:tab pos="5234940" algn="l"/>
                  <a:tab pos="5816600" algn="l"/>
                  <a:tab pos="6398260" algn="l"/>
                  <a:tab pos="6979920" algn="l"/>
                  <a:tab pos="7561580" algn="l"/>
                  <a:tab pos="8143240" algn="l"/>
                  <a:tab pos="8724900" algn="l"/>
                  <a:tab pos="9306560" algn="l"/>
                </a:tabLst>
              </a:pPr>
              <a:endParaRPr lang="en-US" sz="2000" kern="1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285750" marR="0" indent="-285750" fontAlgn="base" latinLnBrk="1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tabLst>
                  <a:tab pos="581660" algn="l"/>
                  <a:tab pos="1163320" algn="l"/>
                  <a:tab pos="1744980" algn="l"/>
                  <a:tab pos="2326640" algn="l"/>
                  <a:tab pos="2908300" algn="l"/>
                  <a:tab pos="3489960" algn="l"/>
                  <a:tab pos="4071620" algn="l"/>
                  <a:tab pos="4653280" algn="l"/>
                  <a:tab pos="5234940" algn="l"/>
                  <a:tab pos="5816600" algn="l"/>
                  <a:tab pos="6398260" algn="l"/>
                  <a:tab pos="6979920" algn="l"/>
                  <a:tab pos="7561580" algn="l"/>
                  <a:tab pos="8143240" algn="l"/>
                  <a:tab pos="8724900" algn="l"/>
                  <a:tab pos="9306560" algn="l"/>
                </a:tabLst>
              </a:pP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However, there was a relationship between consumer sentiment and the </a:t>
              </a:r>
              <a:b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</a:b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percentage change </a:t>
              </a:r>
              <a:r>
                <a:rPr lang="en-US" sz="2000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Year-over-Year change </a:t>
              </a:r>
              <a:r>
                <a:rPr lang="en-US" sz="2000" kern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in Birth Rate. </a:t>
              </a:r>
              <a:endParaRPr lang="en-US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4">
              <a:extLst>
                <a:ext uri="{FF2B5EF4-FFF2-40B4-BE49-F238E27FC236}">
                  <a16:creationId xmlns:a16="http://schemas.microsoft.com/office/drawing/2014/main" id="{1934B1A4-9435-5729-CC5D-AC1AA4279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035" y="9285838"/>
              <a:ext cx="7022611" cy="5539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457056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altLang="en-US" dirty="0">
                  <a:solidFill>
                    <a:schemeClr val="accent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Consumer Sentiment </a:t>
              </a:r>
              <a:r>
                <a:rPr lang="en-US" altLang="en-US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and </a:t>
              </a:r>
              <a:r>
                <a:rPr lang="en-US" altLang="en-US" b="1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Birth Rate % Change</a:t>
              </a:r>
              <a:r>
                <a:rPr lang="en-US" altLang="en-US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0.35 (p-value: 0.0328)</a:t>
              </a:r>
              <a:br>
                <a:rPr lang="en-US" altLang="en-US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endParaRPr lang="en-US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56C552E-FBB6-4D13-C840-DC31916A6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499" y="1546029"/>
            <a:ext cx="5181600" cy="41402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CC68DB5-FAEF-6B9E-5C45-2DEA45720063}"/>
              </a:ext>
            </a:extLst>
          </p:cNvPr>
          <p:cNvCxnSpPr/>
          <p:nvPr/>
        </p:nvCxnSpPr>
        <p:spPr>
          <a:xfrm>
            <a:off x="515333" y="7178013"/>
            <a:ext cx="862866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DIN Alternate Bold"/>
        <a:ea typeface="DIN Alternate Bold"/>
        <a:cs typeface="DIN Alternate Bold"/>
      </a:majorFont>
      <a:minorFont>
        <a:latin typeface="DIN Alternate Bold"/>
        <a:ea typeface="DIN Alternate Bold"/>
        <a:cs typeface="DIN Alternate Bold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DIN Alternate Bold"/>
        <a:ea typeface="DIN Alternate Bold"/>
        <a:cs typeface="DIN Alternate Bold"/>
      </a:majorFont>
      <a:minorFont>
        <a:latin typeface="DIN Alternate Bold"/>
        <a:ea typeface="DIN Alternate Bold"/>
        <a:cs typeface="DIN Alternate Bold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949</Words>
  <Application>Microsoft Macintosh PowerPoint</Application>
  <PresentationFormat>Custom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Book</vt:lpstr>
      <vt:lpstr>Calibri</vt:lpstr>
      <vt:lpstr>Courier New</vt:lpstr>
      <vt:lpstr>DIN Alternate Bold</vt:lpstr>
      <vt:lpstr>Impact</vt:lpstr>
      <vt:lpstr>Slack-Lato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15</cp:revision>
  <dcterms:modified xsi:type="dcterms:W3CDTF">2024-05-17T00:59:15Z</dcterms:modified>
</cp:coreProperties>
</file>